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67275" cy="42794238"/>
  <p:notesSz cx="6858000" cy="9144000"/>
  <p:defaultTextStyle>
    <a:defPPr>
      <a:defRPr lang="es-MX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70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0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0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7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59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23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5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71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0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09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16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39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7EB9-72FC-474C-9FAD-907BD93E1B0F}" type="datetimeFigureOut">
              <a:rPr lang="es-MX" smtClean="0"/>
              <a:t>06/09/2023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E9BA-F116-41DF-B4E2-E38C2EC03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7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ime.briseno@ujed.m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5">
            <a:extLst>
              <a:ext uri="{FF2B5EF4-FFF2-40B4-BE49-F238E27FC236}">
                <a16:creationId xmlns:a16="http://schemas.microsoft.com/office/drawing/2014/main" id="{11ED835B-268A-45E4-A11D-391EAAA22A71}"/>
              </a:ext>
            </a:extLst>
          </p:cNvPr>
          <p:cNvSpPr txBox="1">
            <a:spLocks/>
          </p:cNvSpPr>
          <p:nvPr/>
        </p:nvSpPr>
        <p:spPr>
          <a:xfrm>
            <a:off x="1401930" y="4065135"/>
            <a:ext cx="27828954" cy="158812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Simulador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lang="en-US" dirty="0" err="1">
                <a:latin typeface="Calibri" panose="020F0502020204030204"/>
              </a:rPr>
              <a:t>Crecimiento</a:t>
            </a:r>
            <a:r>
              <a:rPr lang="en-US" dirty="0">
                <a:latin typeface="Calibri" panose="020F0502020204030204"/>
              </a:rPr>
              <a:t> de Árbol Individual para </a:t>
            </a:r>
            <a:r>
              <a:rPr lang="en-US" dirty="0" err="1">
                <a:latin typeface="Calibri" panose="020F0502020204030204"/>
              </a:rPr>
              <a:t>Rodales</a:t>
            </a:r>
            <a:r>
              <a:rPr lang="en-US" dirty="0">
                <a:latin typeface="Calibri" panose="020F0502020204030204"/>
              </a:rPr>
              <a:t> </a:t>
            </a:r>
            <a:r>
              <a:rPr lang="en-US" dirty="0" err="1">
                <a:latin typeface="Calibri" panose="020F0502020204030204"/>
              </a:rPr>
              <a:t>Mixtos</a:t>
            </a:r>
            <a:r>
              <a:rPr lang="en-US" dirty="0">
                <a:latin typeface="Calibri" panose="020F0502020204030204"/>
              </a:rPr>
              <a:t> e </a:t>
            </a:r>
            <a:r>
              <a:rPr lang="en-US" dirty="0" err="1">
                <a:latin typeface="Calibri" panose="020F0502020204030204"/>
              </a:rPr>
              <a:t>Irregulares</a:t>
            </a:r>
            <a:r>
              <a:rPr lang="en-US" dirty="0">
                <a:latin typeface="Calibri" panose="020F0502020204030204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Durango, México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F2DBFB45-1BB2-4E17-AA4D-1C82349ECE6B}"/>
              </a:ext>
            </a:extLst>
          </p:cNvPr>
          <p:cNvSpPr txBox="1"/>
          <p:nvPr/>
        </p:nvSpPr>
        <p:spPr>
          <a:xfrm>
            <a:off x="1249533" y="5825730"/>
            <a:ext cx="28133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Jaime Briseño-Reyes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J. Javier Corral-Rivas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J. Roberto Padilla-Martínez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, P. Marcelo López-Serrano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Daniel José Vega-Nieva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Ulises Diéguez-Aranda</a:t>
            </a:r>
            <a:r>
              <a:rPr kumimoji="0" lang="en-GB" sz="4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29699F7F-045B-47CB-894B-30AF58263F1B}"/>
              </a:ext>
            </a:extLst>
          </p:cNvPr>
          <p:cNvSpPr txBox="1"/>
          <p:nvPr/>
        </p:nvSpPr>
        <p:spPr>
          <a:xfrm>
            <a:off x="1401930" y="7455110"/>
            <a:ext cx="281337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0" lang="es-ES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Facultad de Ciencias Forestales y Ambientales, Universidad Juárez del Estado de Durango; </a:t>
            </a:r>
            <a:r>
              <a:rPr kumimoji="0" lang="en-GB" sz="4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de-DE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Abteilung Forstökonomie und nachhaltige Landnutzungsplanung, Universität Göttingen; </a:t>
            </a:r>
            <a:r>
              <a:rPr kumimoji="0" lang="en-GB" sz="4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  <a:r>
              <a:rPr kumimoji="0" lang="en-GB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Departamento de </a:t>
            </a:r>
            <a:r>
              <a:rPr kumimoji="0" lang="en-GB" sz="4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Ingeniería</a:t>
            </a:r>
            <a:r>
              <a:rPr kumimoji="0" lang="en-GB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4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Agroforestal</a:t>
            </a:r>
            <a:r>
              <a:rPr kumimoji="0" lang="en-GB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Universidad de Santiago de Compostela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Contacto</a:t>
            </a:r>
            <a:r>
              <a:rPr kumimoji="0" lang="en-GB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es-ES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3"/>
              </a:rPr>
              <a:t>jaime.briseno@ujed.mx</a:t>
            </a:r>
            <a:r>
              <a:rPr kumimoji="0" lang="es-ES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GB" sz="42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 Placeholder 672">
            <a:extLst>
              <a:ext uri="{FF2B5EF4-FFF2-40B4-BE49-F238E27FC236}">
                <a16:creationId xmlns:a16="http://schemas.microsoft.com/office/drawing/2014/main" id="{E1D9C80B-ECEF-E994-AA4A-63125E82E848}"/>
              </a:ext>
            </a:extLst>
          </p:cNvPr>
          <p:cNvSpPr txBox="1">
            <a:spLocks/>
          </p:cNvSpPr>
          <p:nvPr/>
        </p:nvSpPr>
        <p:spPr>
          <a:xfrm>
            <a:off x="1052428" y="10563653"/>
            <a:ext cx="28098242" cy="900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ALCANCE Y OBJETIVOS</a:t>
            </a:r>
          </a:p>
        </p:txBody>
      </p:sp>
      <p:sp>
        <p:nvSpPr>
          <p:cNvPr id="11" name="Marcador de texto 18">
            <a:extLst>
              <a:ext uri="{FF2B5EF4-FFF2-40B4-BE49-F238E27FC236}">
                <a16:creationId xmlns:a16="http://schemas.microsoft.com/office/drawing/2014/main" id="{09273880-5603-B36E-0BCA-A499AA686152}"/>
              </a:ext>
            </a:extLst>
          </p:cNvPr>
          <p:cNvSpPr txBox="1">
            <a:spLocks/>
          </p:cNvSpPr>
          <p:nvPr/>
        </p:nvSpPr>
        <p:spPr>
          <a:xfrm>
            <a:off x="1084516" y="11701956"/>
            <a:ext cx="28080000" cy="7771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dirty="0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Justificación/alcances/objetivos</a:t>
            </a:r>
          </a:p>
        </p:txBody>
      </p:sp>
      <p:sp>
        <p:nvSpPr>
          <p:cNvPr id="12" name="Text Placeholder 672">
            <a:extLst>
              <a:ext uri="{FF2B5EF4-FFF2-40B4-BE49-F238E27FC236}">
                <a16:creationId xmlns:a16="http://schemas.microsoft.com/office/drawing/2014/main" id="{DE2C7835-A8B0-0F21-E0A0-41EEED049EA7}"/>
              </a:ext>
            </a:extLst>
          </p:cNvPr>
          <p:cNvSpPr txBox="1">
            <a:spLocks/>
          </p:cNvSpPr>
          <p:nvPr/>
        </p:nvSpPr>
        <p:spPr>
          <a:xfrm>
            <a:off x="1132643" y="19583398"/>
            <a:ext cx="28098241" cy="900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 Y MÉTODOS</a:t>
            </a:r>
          </a:p>
        </p:txBody>
      </p:sp>
      <p:sp>
        <p:nvSpPr>
          <p:cNvPr id="13" name="Marcador de texto 18">
            <a:extLst>
              <a:ext uri="{FF2B5EF4-FFF2-40B4-BE49-F238E27FC236}">
                <a16:creationId xmlns:a16="http://schemas.microsoft.com/office/drawing/2014/main" id="{9BC57311-0794-6CCF-343E-A78704C241C1}"/>
              </a:ext>
            </a:extLst>
          </p:cNvPr>
          <p:cNvSpPr txBox="1">
            <a:spLocks/>
          </p:cNvSpPr>
          <p:nvPr/>
        </p:nvSpPr>
        <p:spPr>
          <a:xfrm>
            <a:off x="1161928" y="20737027"/>
            <a:ext cx="28098241" cy="1056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dirty="0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Enfoque innovador</a:t>
            </a:r>
          </a:p>
        </p:txBody>
      </p:sp>
      <p:sp>
        <p:nvSpPr>
          <p:cNvPr id="14" name="Text Placeholder 672">
            <a:extLst>
              <a:ext uri="{FF2B5EF4-FFF2-40B4-BE49-F238E27FC236}">
                <a16:creationId xmlns:a16="http://schemas.microsoft.com/office/drawing/2014/main" id="{7108E270-2B7F-BFA8-5FEC-8767A6251EB2}"/>
              </a:ext>
            </a:extLst>
          </p:cNvPr>
          <p:cNvSpPr txBox="1">
            <a:spLocks/>
          </p:cNvSpPr>
          <p:nvPr/>
        </p:nvSpPr>
        <p:spPr>
          <a:xfrm>
            <a:off x="1084517" y="31426035"/>
            <a:ext cx="28080000" cy="900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prstClr val="black"/>
                </a:solidFill>
                <a:cs typeface="Arial" panose="020B0604020202020204" pitchFamily="34" charset="0"/>
              </a:rPr>
              <a:t>RESULTADOS Y CONCLUSIONES</a:t>
            </a:r>
          </a:p>
        </p:txBody>
      </p:sp>
      <p:sp>
        <p:nvSpPr>
          <p:cNvPr id="15" name="Marcador de texto 19">
            <a:extLst>
              <a:ext uri="{FF2B5EF4-FFF2-40B4-BE49-F238E27FC236}">
                <a16:creationId xmlns:a16="http://schemas.microsoft.com/office/drawing/2014/main" id="{AD273C89-E09D-F575-F72C-8C6097278378}"/>
              </a:ext>
            </a:extLst>
          </p:cNvPr>
          <p:cNvSpPr txBox="1">
            <a:spLocks/>
          </p:cNvSpPr>
          <p:nvPr/>
        </p:nvSpPr>
        <p:spPr>
          <a:xfrm>
            <a:off x="1065048" y="32787548"/>
            <a:ext cx="28080000" cy="720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rgbClr val="2C803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>
                <a:ln>
                  <a:noFill/>
                </a:ln>
                <a:solidFill>
                  <a:srgbClr val="2C8030"/>
                </a:solidFill>
                <a:effectLst/>
                <a:uLnTx/>
                <a:uFillTx/>
                <a:latin typeface="Arial Narrow" panose="020B0606020202030204" pitchFamily="34" charset="0"/>
                <a:ea typeface="Arial MT"/>
                <a:cs typeface="Arial MT"/>
              </a:rPr>
              <a:t>Conclusiones/lecciones aprendidas/camino a seguir/por qué el asunto presentado es importante/recomendaciones </a:t>
            </a:r>
            <a:endParaRPr kumimoji="0" lang="es-MX" sz="6000" b="1" i="0" u="none" strike="noStrike" kern="1200" cap="none" spc="0" normalizeH="0" baseline="0" noProof="0" dirty="0">
              <a:ln>
                <a:noFill/>
              </a:ln>
              <a:solidFill>
                <a:srgbClr val="2C80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743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116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Anonimo</cp:lastModifiedBy>
  <cp:revision>10</cp:revision>
  <dcterms:created xsi:type="dcterms:W3CDTF">2023-09-05T18:08:24Z</dcterms:created>
  <dcterms:modified xsi:type="dcterms:W3CDTF">2023-09-06T17:07:04Z</dcterms:modified>
</cp:coreProperties>
</file>